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9144000" cy="5143500" type="screen16x9"/>
  <p:notesSz cx="6858000" cy="9144000"/>
  <p:embeddedFontLst>
    <p:embeddedFont>
      <p:font typeface="Century Gothic" panose="020B0502020202020204" pitchFamily="3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SwjZ2wWLWHB9f3ng6ZVM52K0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EA1A53-0118-4CFB-B177-C3D04B3D94A7}">
  <a:tblStyle styleId="{E3EA1A53-0118-4CFB-B177-C3D04B3D94A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5" Type="http://schemas.openxmlformats.org/officeDocument/2006/relationships/viewProps" Target="viewProps.xml"/><Relationship Id="rId4"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b3b1124a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8b3b1124a6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b293d716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8b293d716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28b3b1124a6_0_3"/>
          <p:cNvSpPr/>
          <p:nvPr/>
        </p:nvSpPr>
        <p:spPr>
          <a:xfrm>
            <a:off x="109050" y="215825"/>
            <a:ext cx="8925900" cy="4958700"/>
          </a:xfrm>
          <a:prstGeom prst="rect">
            <a:avLst/>
          </a:prstGeom>
          <a:solidFill>
            <a:schemeClr val="lt1"/>
          </a:solidFill>
          <a:ln w="38100" cap="flat" cmpd="sng">
            <a:solidFill>
              <a:srgbClr val="0E3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950">
              <a:solidFill>
                <a:srgbClr val="202124"/>
              </a:solidFill>
              <a:highlight>
                <a:srgbClr val="FFFFFF"/>
              </a:highlight>
              <a:latin typeface="Century Gothic"/>
              <a:ea typeface="Century Gothic"/>
              <a:cs typeface="Century Gothic"/>
              <a:sym typeface="Century Gothic"/>
            </a:endParaRPr>
          </a:p>
        </p:txBody>
      </p:sp>
      <p:sp>
        <p:nvSpPr>
          <p:cNvPr id="55" name="Google Shape;55;g28b3b1124a6_0_3"/>
          <p:cNvSpPr txBox="1"/>
          <p:nvPr/>
        </p:nvSpPr>
        <p:spPr>
          <a:xfrm>
            <a:off x="265750" y="3173375"/>
            <a:ext cx="3115500" cy="17556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What do you </a:t>
            </a:r>
            <a:r>
              <a:rPr lang="en-GB" sz="1100" b="1">
                <a:solidFill>
                  <a:schemeClr val="dk1"/>
                </a:solidFill>
              </a:rPr>
              <a:t>already know</a:t>
            </a:r>
            <a:r>
              <a:rPr lang="en-GB" sz="1100" b="1" i="0" u="none" strike="noStrike" cap="none">
                <a:solidFill>
                  <a:schemeClr val="dk1"/>
                </a:solidFill>
                <a:latin typeface="Arial"/>
                <a:ea typeface="Arial"/>
                <a:cs typeface="Arial"/>
                <a:sym typeface="Arial"/>
              </a:rPr>
              <a:t>?</a:t>
            </a:r>
            <a:endParaRPr sz="1100" b="1">
              <a:solidFill>
                <a:schemeClr val="dk1"/>
              </a:solidFill>
            </a:endParaRPr>
          </a:p>
          <a:p>
            <a:pPr marL="0" marR="0" lvl="0" indent="0" algn="l" rtl="0">
              <a:lnSpc>
                <a:spcPct val="100000"/>
              </a:lnSpc>
              <a:spcBef>
                <a:spcPts val="1000"/>
              </a:spcBef>
              <a:spcAft>
                <a:spcPts val="0"/>
              </a:spcAft>
              <a:buClr>
                <a:srgbClr val="000000"/>
              </a:buClr>
              <a:buSzPts val="1100"/>
              <a:buFont typeface="Arial"/>
              <a:buNone/>
            </a:pPr>
            <a:endParaRPr sz="1100" b="1">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GB" sz="1100">
                <a:solidFill>
                  <a:schemeClr val="dk1"/>
                </a:solidFill>
              </a:rPr>
              <a:t>What is a town?</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GB" sz="1100">
                <a:solidFill>
                  <a:schemeClr val="dk1"/>
                </a:solidFill>
              </a:rPr>
              <a:t>What is a city?</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GB" sz="1100">
                <a:solidFill>
                  <a:schemeClr val="dk1"/>
                </a:solidFill>
              </a:rPr>
              <a:t>Can you name the four countries of the UK?</a:t>
            </a:r>
            <a:endParaRPr sz="110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GB" sz="1100">
                <a:solidFill>
                  <a:schemeClr val="dk1"/>
                </a:solidFill>
              </a:rPr>
              <a:t>What human and physical features do you know in your town?  </a:t>
            </a:r>
            <a:endParaRPr sz="1100">
              <a:solidFill>
                <a:schemeClr val="dk1"/>
              </a:solidFill>
            </a:endParaRPr>
          </a:p>
          <a:p>
            <a:pPr marL="457200" marR="0" lvl="0" indent="0" algn="l" rtl="0">
              <a:lnSpc>
                <a:spcPct val="115000"/>
              </a:lnSpc>
              <a:spcBef>
                <a:spcPts val="0"/>
              </a:spcBef>
              <a:spcAft>
                <a:spcPts val="0"/>
              </a:spcAft>
              <a:buNone/>
            </a:pPr>
            <a:endParaRPr sz="1100">
              <a:solidFill>
                <a:schemeClr val="dk1"/>
              </a:solidFill>
            </a:endParaRPr>
          </a:p>
        </p:txBody>
      </p:sp>
      <p:pic>
        <p:nvPicPr>
          <p:cNvPr id="56" name="Google Shape;56;g28b3b1124a6_0_3"/>
          <p:cNvPicPr preferRelativeResize="0"/>
          <p:nvPr/>
        </p:nvPicPr>
        <p:blipFill rotWithShape="1">
          <a:blip r:embed="rId3">
            <a:alphaModFix/>
          </a:blip>
          <a:srcRect/>
          <a:stretch/>
        </p:blipFill>
        <p:spPr>
          <a:xfrm>
            <a:off x="8457525" y="215825"/>
            <a:ext cx="491726" cy="801900"/>
          </a:xfrm>
          <a:prstGeom prst="rect">
            <a:avLst/>
          </a:prstGeom>
          <a:noFill/>
          <a:ln>
            <a:noFill/>
          </a:ln>
        </p:spPr>
      </p:pic>
      <p:pic>
        <p:nvPicPr>
          <p:cNvPr id="57" name="Google Shape;57;g28b3b1124a6_0_3"/>
          <p:cNvPicPr preferRelativeResize="0"/>
          <p:nvPr/>
        </p:nvPicPr>
        <p:blipFill rotWithShape="1">
          <a:blip r:embed="rId4">
            <a:alphaModFix/>
          </a:blip>
          <a:srcRect/>
          <a:stretch/>
        </p:blipFill>
        <p:spPr>
          <a:xfrm>
            <a:off x="212875" y="756297"/>
            <a:ext cx="432550" cy="385379"/>
          </a:xfrm>
          <a:prstGeom prst="rect">
            <a:avLst/>
          </a:prstGeom>
          <a:noFill/>
          <a:ln>
            <a:noFill/>
          </a:ln>
        </p:spPr>
      </p:pic>
      <p:sp>
        <p:nvSpPr>
          <p:cNvPr id="58" name="Google Shape;58;g28b3b1124a6_0_3"/>
          <p:cNvSpPr txBox="1"/>
          <p:nvPr/>
        </p:nvSpPr>
        <p:spPr>
          <a:xfrm>
            <a:off x="598875" y="215825"/>
            <a:ext cx="7768800" cy="457200"/>
          </a:xfrm>
          <a:prstGeom prst="rect">
            <a:avLst/>
          </a:prstGeom>
          <a:noFill/>
          <a:ln w="28575" cap="flat" cmpd="sng">
            <a:solidFill>
              <a:srgbClr val="0E3A7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1">
                <a:latin typeface="Century Gothic"/>
                <a:ea typeface="Century Gothic"/>
                <a:cs typeface="Century Gothic"/>
                <a:sym typeface="Century Gothic"/>
              </a:rPr>
              <a:t>Where do people live? - Year 2 - Term 1</a:t>
            </a:r>
            <a:endParaRPr sz="2300" b="1" i="0" u="none" strike="noStrike" cap="none">
              <a:solidFill>
                <a:srgbClr val="000000"/>
              </a:solidFill>
              <a:latin typeface="Century Gothic"/>
              <a:ea typeface="Century Gothic"/>
              <a:cs typeface="Century Gothic"/>
              <a:sym typeface="Century Gothic"/>
            </a:endParaRPr>
          </a:p>
        </p:txBody>
      </p:sp>
      <p:sp>
        <p:nvSpPr>
          <p:cNvPr id="59" name="Google Shape;59;g28b3b1124a6_0_3"/>
          <p:cNvSpPr txBox="1"/>
          <p:nvPr/>
        </p:nvSpPr>
        <p:spPr>
          <a:xfrm>
            <a:off x="687450" y="1081538"/>
            <a:ext cx="1832400" cy="1683300"/>
          </a:xfrm>
          <a:prstGeom prst="rect">
            <a:avLst/>
          </a:prstGeom>
          <a:noFill/>
          <a:ln w="28575"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100" b="1" u="sng">
                <a:solidFill>
                  <a:schemeClr val="dk1"/>
                </a:solidFill>
                <a:latin typeface="Century Gothic"/>
                <a:ea typeface="Century Gothic"/>
                <a:cs typeface="Century Gothic"/>
                <a:sym typeface="Century Gothic"/>
              </a:rPr>
              <a:t>The United Kingdom</a:t>
            </a:r>
            <a:endParaRPr sz="1100" b="1" u="sng">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100" b="1" u="sng">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GB" sz="1050">
                <a:solidFill>
                  <a:schemeClr val="dk1"/>
                </a:solidFill>
                <a:latin typeface="Century Gothic"/>
                <a:ea typeface="Century Gothic"/>
                <a:cs typeface="Century Gothic"/>
                <a:sym typeface="Century Gothic"/>
              </a:rPr>
              <a:t>The United Kingdom is made up of </a:t>
            </a:r>
            <a:r>
              <a:rPr lang="en-GB" sz="1050" b="1">
                <a:solidFill>
                  <a:srgbClr val="0000FF"/>
                </a:solidFill>
                <a:latin typeface="Century Gothic"/>
                <a:ea typeface="Century Gothic"/>
                <a:cs typeface="Century Gothic"/>
                <a:sym typeface="Century Gothic"/>
              </a:rPr>
              <a:t>4 countrie</a:t>
            </a:r>
            <a:r>
              <a:rPr lang="en-GB" sz="1050">
                <a:solidFill>
                  <a:schemeClr val="dk1"/>
                </a:solidFill>
                <a:latin typeface="Century Gothic"/>
                <a:ea typeface="Century Gothic"/>
                <a:cs typeface="Century Gothic"/>
                <a:sym typeface="Century Gothic"/>
              </a:rPr>
              <a:t>s:</a:t>
            </a:r>
            <a:endParaRPr sz="105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050">
              <a:solidFill>
                <a:schemeClr val="dk1"/>
              </a:solidFill>
              <a:latin typeface="Century Gothic"/>
              <a:ea typeface="Century Gothic"/>
              <a:cs typeface="Century Gothic"/>
              <a:sym typeface="Century Gothic"/>
            </a:endParaRPr>
          </a:p>
          <a:p>
            <a:pPr marL="457200" lvl="0" indent="-295275" algn="l" rtl="0">
              <a:spcBef>
                <a:spcPts val="0"/>
              </a:spcBef>
              <a:spcAft>
                <a:spcPts val="0"/>
              </a:spcAft>
              <a:buClr>
                <a:srgbClr val="0000FF"/>
              </a:buClr>
              <a:buSzPts val="1050"/>
              <a:buFont typeface="Century Gothic"/>
              <a:buChar char="●"/>
            </a:pPr>
            <a:r>
              <a:rPr lang="en-GB" sz="1050" b="1">
                <a:solidFill>
                  <a:srgbClr val="0000FF"/>
                </a:solidFill>
                <a:latin typeface="Century Gothic"/>
                <a:ea typeface="Century Gothic"/>
                <a:cs typeface="Century Gothic"/>
                <a:sym typeface="Century Gothic"/>
              </a:rPr>
              <a:t>England</a:t>
            </a:r>
            <a:endParaRPr sz="1050" b="1">
              <a:solidFill>
                <a:srgbClr val="0000FF"/>
              </a:solidFill>
              <a:latin typeface="Century Gothic"/>
              <a:ea typeface="Century Gothic"/>
              <a:cs typeface="Century Gothic"/>
              <a:sym typeface="Century Gothic"/>
            </a:endParaRPr>
          </a:p>
          <a:p>
            <a:pPr marL="457200" lvl="0" indent="-295275" algn="l" rtl="0">
              <a:spcBef>
                <a:spcPts val="0"/>
              </a:spcBef>
              <a:spcAft>
                <a:spcPts val="0"/>
              </a:spcAft>
              <a:buClr>
                <a:srgbClr val="0000FF"/>
              </a:buClr>
              <a:buSzPts val="1050"/>
              <a:buFont typeface="Century Gothic"/>
              <a:buChar char="●"/>
            </a:pPr>
            <a:r>
              <a:rPr lang="en-GB" sz="1050" b="1">
                <a:solidFill>
                  <a:srgbClr val="0000FF"/>
                </a:solidFill>
                <a:latin typeface="Century Gothic"/>
                <a:ea typeface="Century Gothic"/>
                <a:cs typeface="Century Gothic"/>
                <a:sym typeface="Century Gothic"/>
              </a:rPr>
              <a:t>Scotland</a:t>
            </a:r>
            <a:endParaRPr sz="1050" b="1">
              <a:solidFill>
                <a:srgbClr val="0000FF"/>
              </a:solidFill>
              <a:latin typeface="Century Gothic"/>
              <a:ea typeface="Century Gothic"/>
              <a:cs typeface="Century Gothic"/>
              <a:sym typeface="Century Gothic"/>
            </a:endParaRPr>
          </a:p>
          <a:p>
            <a:pPr marL="457200" lvl="0" indent="-295275" algn="l" rtl="0">
              <a:spcBef>
                <a:spcPts val="0"/>
              </a:spcBef>
              <a:spcAft>
                <a:spcPts val="0"/>
              </a:spcAft>
              <a:buClr>
                <a:srgbClr val="0000FF"/>
              </a:buClr>
              <a:buSzPts val="1050"/>
              <a:buFont typeface="Century Gothic"/>
              <a:buChar char="●"/>
            </a:pPr>
            <a:r>
              <a:rPr lang="en-GB" sz="1050" b="1">
                <a:solidFill>
                  <a:srgbClr val="0000FF"/>
                </a:solidFill>
                <a:latin typeface="Century Gothic"/>
                <a:ea typeface="Century Gothic"/>
                <a:cs typeface="Century Gothic"/>
                <a:sym typeface="Century Gothic"/>
              </a:rPr>
              <a:t>Wales </a:t>
            </a:r>
            <a:endParaRPr sz="1050" b="1">
              <a:solidFill>
                <a:srgbClr val="0000FF"/>
              </a:solidFill>
              <a:latin typeface="Century Gothic"/>
              <a:ea typeface="Century Gothic"/>
              <a:cs typeface="Century Gothic"/>
              <a:sym typeface="Century Gothic"/>
            </a:endParaRPr>
          </a:p>
          <a:p>
            <a:pPr marL="457200" lvl="0" indent="-295275" algn="l" rtl="0">
              <a:spcBef>
                <a:spcPts val="0"/>
              </a:spcBef>
              <a:spcAft>
                <a:spcPts val="0"/>
              </a:spcAft>
              <a:buClr>
                <a:srgbClr val="0000FF"/>
              </a:buClr>
              <a:buSzPts val="1050"/>
              <a:buFont typeface="Century Gothic"/>
              <a:buChar char="●"/>
            </a:pPr>
            <a:r>
              <a:rPr lang="en-GB" sz="1050" b="1">
                <a:solidFill>
                  <a:srgbClr val="0000FF"/>
                </a:solidFill>
                <a:latin typeface="Century Gothic"/>
                <a:ea typeface="Century Gothic"/>
                <a:cs typeface="Century Gothic"/>
                <a:sym typeface="Century Gothic"/>
              </a:rPr>
              <a:t>Northern Ireland</a:t>
            </a:r>
            <a:endParaRPr sz="1050" b="1">
              <a:solidFill>
                <a:srgbClr val="0000FF"/>
              </a:solidFill>
              <a:latin typeface="Century Gothic"/>
              <a:ea typeface="Century Gothic"/>
              <a:cs typeface="Century Gothic"/>
              <a:sym typeface="Century Gothic"/>
            </a:endParaRPr>
          </a:p>
        </p:txBody>
      </p:sp>
      <p:sp>
        <p:nvSpPr>
          <p:cNvPr id="60" name="Google Shape;60;g28b3b1124a6_0_3"/>
          <p:cNvSpPr txBox="1"/>
          <p:nvPr/>
        </p:nvSpPr>
        <p:spPr>
          <a:xfrm>
            <a:off x="2742575" y="962350"/>
            <a:ext cx="3226500" cy="1389600"/>
          </a:xfrm>
          <a:prstGeom prst="rect">
            <a:avLst/>
          </a:prstGeom>
          <a:noFill/>
          <a:ln w="28575"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950" b="1" u="sng">
                <a:solidFill>
                  <a:srgbClr val="202124"/>
                </a:solidFill>
                <a:highlight>
                  <a:srgbClr val="FFFFFF"/>
                </a:highlight>
                <a:latin typeface="Century Gothic"/>
                <a:ea typeface="Century Gothic"/>
                <a:cs typeface="Century Gothic"/>
                <a:sym typeface="Century Gothic"/>
              </a:rPr>
              <a:t>Capital Cities</a:t>
            </a:r>
            <a:r>
              <a:rPr lang="en-GB" sz="950" b="1">
                <a:solidFill>
                  <a:srgbClr val="202124"/>
                </a:solidFill>
                <a:highlight>
                  <a:srgbClr val="FFFFFF"/>
                </a:highlight>
                <a:latin typeface="Century Gothic"/>
                <a:ea typeface="Century Gothic"/>
                <a:cs typeface="Century Gothic"/>
                <a:sym typeface="Century Gothic"/>
              </a:rPr>
              <a:t> </a:t>
            </a:r>
            <a:endParaRPr sz="950" b="1">
              <a:solidFill>
                <a:srgbClr val="202124"/>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r>
              <a:rPr lang="en-GB" sz="950">
                <a:solidFill>
                  <a:srgbClr val="202124"/>
                </a:solidFill>
                <a:highlight>
                  <a:srgbClr val="FFFFFF"/>
                </a:highlight>
                <a:latin typeface="Century Gothic"/>
                <a:ea typeface="Century Gothic"/>
                <a:cs typeface="Century Gothic"/>
                <a:sym typeface="Century Gothic"/>
              </a:rPr>
              <a:t>The </a:t>
            </a:r>
            <a:r>
              <a:rPr lang="en-GB" sz="950" b="1">
                <a:solidFill>
                  <a:srgbClr val="0000FF"/>
                </a:solidFill>
                <a:highlight>
                  <a:srgbClr val="FFFFFF"/>
                </a:highlight>
                <a:latin typeface="Century Gothic"/>
                <a:ea typeface="Century Gothic"/>
                <a:cs typeface="Century Gothic"/>
                <a:sym typeface="Century Gothic"/>
              </a:rPr>
              <a:t>capital</a:t>
            </a:r>
            <a:r>
              <a:rPr lang="en-GB" sz="950" b="1">
                <a:solidFill>
                  <a:srgbClr val="00963C"/>
                </a:solidFill>
                <a:highlight>
                  <a:srgbClr val="FFFFFF"/>
                </a:highlight>
                <a:latin typeface="Century Gothic"/>
                <a:ea typeface="Century Gothic"/>
                <a:cs typeface="Century Gothic"/>
                <a:sym typeface="Century Gothic"/>
              </a:rPr>
              <a:t> </a:t>
            </a:r>
            <a:r>
              <a:rPr lang="en-GB" sz="950">
                <a:solidFill>
                  <a:schemeClr val="dk1"/>
                </a:solidFill>
                <a:highlight>
                  <a:srgbClr val="FFFFFF"/>
                </a:highlight>
                <a:latin typeface="Century Gothic"/>
                <a:ea typeface="Century Gothic"/>
                <a:cs typeface="Century Gothic"/>
                <a:sym typeface="Century Gothic"/>
              </a:rPr>
              <a:t>of a country</a:t>
            </a:r>
            <a:r>
              <a:rPr lang="en-GB" sz="950" b="1">
                <a:solidFill>
                  <a:srgbClr val="00963C"/>
                </a:solidFill>
                <a:highlight>
                  <a:srgbClr val="FFFFFF"/>
                </a:highlight>
                <a:latin typeface="Century Gothic"/>
                <a:ea typeface="Century Gothic"/>
                <a:cs typeface="Century Gothic"/>
                <a:sym typeface="Century Gothic"/>
              </a:rPr>
              <a:t> </a:t>
            </a:r>
            <a:r>
              <a:rPr lang="en-GB" sz="950">
                <a:solidFill>
                  <a:srgbClr val="202124"/>
                </a:solidFill>
                <a:highlight>
                  <a:srgbClr val="FFFFFF"/>
                </a:highlight>
                <a:latin typeface="Century Gothic"/>
                <a:ea typeface="Century Gothic"/>
                <a:cs typeface="Century Gothic"/>
                <a:sym typeface="Century Gothic"/>
              </a:rPr>
              <a:t>is </a:t>
            </a:r>
            <a:r>
              <a:rPr lang="en-GB" sz="950">
                <a:solidFill>
                  <a:srgbClr val="040C28"/>
                </a:solidFill>
                <a:latin typeface="Century Gothic"/>
                <a:ea typeface="Century Gothic"/>
                <a:cs typeface="Century Gothic"/>
                <a:sym typeface="Century Gothic"/>
              </a:rPr>
              <a:t>a city or town where the main government leaders work. </a:t>
            </a:r>
            <a:r>
              <a:rPr lang="en-GB" sz="950">
                <a:solidFill>
                  <a:srgbClr val="202124"/>
                </a:solidFill>
                <a:highlight>
                  <a:srgbClr val="FFFFFF"/>
                </a:highlight>
                <a:latin typeface="Century Gothic"/>
                <a:ea typeface="Century Gothic"/>
                <a:cs typeface="Century Gothic"/>
                <a:sym typeface="Century Gothic"/>
              </a:rPr>
              <a:t>Capitals are usually large cities.  Here are the capital cities in the UK:</a:t>
            </a:r>
            <a:endParaRPr sz="950">
              <a:solidFill>
                <a:srgbClr val="202124"/>
              </a:solidFill>
              <a:highlight>
                <a:srgbClr val="FFFFFF"/>
              </a:highlight>
              <a:latin typeface="Century Gothic"/>
              <a:ea typeface="Century Gothic"/>
              <a:cs typeface="Century Gothic"/>
              <a:sym typeface="Century Gothic"/>
            </a:endParaRPr>
          </a:p>
          <a:p>
            <a:pPr marL="457200" lvl="0" indent="-288925" algn="l" rtl="0">
              <a:spcBef>
                <a:spcPts val="0"/>
              </a:spcBef>
              <a:spcAft>
                <a:spcPts val="0"/>
              </a:spcAft>
              <a:buClr>
                <a:srgbClr val="0000FF"/>
              </a:buClr>
              <a:buSzPts val="950"/>
              <a:buFont typeface="Century Gothic"/>
              <a:buChar char="●"/>
            </a:pPr>
            <a:r>
              <a:rPr lang="en-GB" sz="950" b="1">
                <a:solidFill>
                  <a:srgbClr val="0000FF"/>
                </a:solidFill>
                <a:highlight>
                  <a:srgbClr val="FFFFFF"/>
                </a:highlight>
                <a:latin typeface="Century Gothic"/>
                <a:ea typeface="Century Gothic"/>
                <a:cs typeface="Century Gothic"/>
                <a:sym typeface="Century Gothic"/>
              </a:rPr>
              <a:t>London</a:t>
            </a:r>
            <a:endParaRPr sz="950" b="1">
              <a:solidFill>
                <a:srgbClr val="0000FF"/>
              </a:solidFill>
              <a:highlight>
                <a:srgbClr val="FFFFFF"/>
              </a:highlight>
              <a:latin typeface="Century Gothic"/>
              <a:ea typeface="Century Gothic"/>
              <a:cs typeface="Century Gothic"/>
              <a:sym typeface="Century Gothic"/>
            </a:endParaRPr>
          </a:p>
          <a:p>
            <a:pPr marL="457200" lvl="0" indent="-288925" algn="l" rtl="0">
              <a:spcBef>
                <a:spcPts val="0"/>
              </a:spcBef>
              <a:spcAft>
                <a:spcPts val="0"/>
              </a:spcAft>
              <a:buClr>
                <a:srgbClr val="0000FF"/>
              </a:buClr>
              <a:buSzPts val="950"/>
              <a:buFont typeface="Century Gothic"/>
              <a:buChar char="●"/>
            </a:pPr>
            <a:r>
              <a:rPr lang="en-GB" sz="950" b="1">
                <a:solidFill>
                  <a:srgbClr val="0000FF"/>
                </a:solidFill>
                <a:highlight>
                  <a:srgbClr val="FFFFFF"/>
                </a:highlight>
                <a:latin typeface="Century Gothic"/>
                <a:ea typeface="Century Gothic"/>
                <a:cs typeface="Century Gothic"/>
                <a:sym typeface="Century Gothic"/>
              </a:rPr>
              <a:t>Edinburgh</a:t>
            </a:r>
            <a:endParaRPr sz="950" b="1">
              <a:solidFill>
                <a:srgbClr val="0000FF"/>
              </a:solidFill>
              <a:highlight>
                <a:srgbClr val="FFFFFF"/>
              </a:highlight>
              <a:latin typeface="Century Gothic"/>
              <a:ea typeface="Century Gothic"/>
              <a:cs typeface="Century Gothic"/>
              <a:sym typeface="Century Gothic"/>
            </a:endParaRPr>
          </a:p>
          <a:p>
            <a:pPr marL="457200" lvl="0" indent="-288925" algn="l" rtl="0">
              <a:spcBef>
                <a:spcPts val="0"/>
              </a:spcBef>
              <a:spcAft>
                <a:spcPts val="0"/>
              </a:spcAft>
              <a:buClr>
                <a:srgbClr val="0000FF"/>
              </a:buClr>
              <a:buSzPts val="950"/>
              <a:buFont typeface="Century Gothic"/>
              <a:buChar char="●"/>
            </a:pPr>
            <a:r>
              <a:rPr lang="en-GB" sz="950" b="1">
                <a:solidFill>
                  <a:srgbClr val="0000FF"/>
                </a:solidFill>
                <a:highlight>
                  <a:srgbClr val="FFFFFF"/>
                </a:highlight>
                <a:latin typeface="Century Gothic"/>
                <a:ea typeface="Century Gothic"/>
                <a:cs typeface="Century Gothic"/>
                <a:sym typeface="Century Gothic"/>
              </a:rPr>
              <a:t>Belfast</a:t>
            </a:r>
            <a:endParaRPr sz="950" b="1">
              <a:solidFill>
                <a:srgbClr val="0000FF"/>
              </a:solidFill>
              <a:highlight>
                <a:srgbClr val="FFFFFF"/>
              </a:highlight>
              <a:latin typeface="Century Gothic"/>
              <a:ea typeface="Century Gothic"/>
              <a:cs typeface="Century Gothic"/>
              <a:sym typeface="Century Gothic"/>
            </a:endParaRPr>
          </a:p>
          <a:p>
            <a:pPr marL="457200" lvl="0" indent="-288925" algn="l" rtl="0">
              <a:spcBef>
                <a:spcPts val="0"/>
              </a:spcBef>
              <a:spcAft>
                <a:spcPts val="0"/>
              </a:spcAft>
              <a:buClr>
                <a:srgbClr val="0000FF"/>
              </a:buClr>
              <a:buSzPts val="950"/>
              <a:buFont typeface="Century Gothic"/>
              <a:buChar char="●"/>
            </a:pPr>
            <a:r>
              <a:rPr lang="en-GB" sz="950" b="1">
                <a:solidFill>
                  <a:srgbClr val="0000FF"/>
                </a:solidFill>
                <a:highlight>
                  <a:srgbClr val="FFFFFF"/>
                </a:highlight>
                <a:latin typeface="Century Gothic"/>
                <a:ea typeface="Century Gothic"/>
                <a:cs typeface="Century Gothic"/>
                <a:sym typeface="Century Gothic"/>
              </a:rPr>
              <a:t>Cardiff </a:t>
            </a:r>
            <a:endParaRPr sz="950" b="1">
              <a:solidFill>
                <a:srgbClr val="0000FF"/>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sz="750">
              <a:solidFill>
                <a:srgbClr val="202124"/>
              </a:solidFill>
              <a:highlight>
                <a:srgbClr val="FFFFFF"/>
              </a:highlight>
              <a:latin typeface="Century Gothic"/>
              <a:ea typeface="Century Gothic"/>
              <a:cs typeface="Century Gothic"/>
              <a:sym typeface="Century Gothic"/>
            </a:endParaRPr>
          </a:p>
          <a:p>
            <a:pPr marL="457200" lvl="0" indent="0" algn="l" rtl="0">
              <a:spcBef>
                <a:spcPts val="0"/>
              </a:spcBef>
              <a:spcAft>
                <a:spcPts val="0"/>
              </a:spcAft>
              <a:buNone/>
            </a:pPr>
            <a:endParaRPr sz="750">
              <a:solidFill>
                <a:srgbClr val="202124"/>
              </a:solidFill>
              <a:highlight>
                <a:srgbClr val="FFFFFF"/>
              </a:highlight>
              <a:latin typeface="Century Gothic"/>
              <a:ea typeface="Century Gothic"/>
              <a:cs typeface="Century Gothic"/>
              <a:sym typeface="Century Gothic"/>
            </a:endParaRPr>
          </a:p>
        </p:txBody>
      </p:sp>
      <p:sp>
        <p:nvSpPr>
          <p:cNvPr id="61" name="Google Shape;61;g28b3b1124a6_0_3"/>
          <p:cNvSpPr txBox="1"/>
          <p:nvPr/>
        </p:nvSpPr>
        <p:spPr>
          <a:xfrm>
            <a:off x="6191800" y="1108775"/>
            <a:ext cx="2727000" cy="1243200"/>
          </a:xfrm>
          <a:prstGeom prst="rect">
            <a:avLst/>
          </a:prstGeom>
          <a:noFill/>
          <a:ln w="28575"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50800" marR="50800" lvl="0" indent="0" algn="l" rtl="0">
              <a:lnSpc>
                <a:spcPct val="106000"/>
              </a:lnSpc>
              <a:spcBef>
                <a:spcPts val="0"/>
              </a:spcBef>
              <a:spcAft>
                <a:spcPts val="0"/>
              </a:spcAft>
              <a:buClr>
                <a:schemeClr val="dk1"/>
              </a:buClr>
              <a:buSzPts val="1100"/>
              <a:buFont typeface="Arial"/>
              <a:buNone/>
            </a:pPr>
            <a:r>
              <a:rPr lang="en-GB" sz="950" b="1" u="sng">
                <a:solidFill>
                  <a:srgbClr val="202124"/>
                </a:solidFill>
                <a:highlight>
                  <a:srgbClr val="FFFFFF"/>
                </a:highlight>
                <a:latin typeface="Century Gothic"/>
                <a:ea typeface="Century Gothic"/>
                <a:cs typeface="Century Gothic"/>
                <a:sym typeface="Century Gothic"/>
              </a:rPr>
              <a:t>Settlement</a:t>
            </a:r>
            <a:endParaRPr sz="950" b="1" u="sng">
              <a:solidFill>
                <a:srgbClr val="202124"/>
              </a:solidFill>
              <a:highlight>
                <a:srgbClr val="FFFFFF"/>
              </a:highlight>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950">
              <a:solidFill>
                <a:srgbClr val="202124"/>
              </a:solidFill>
              <a:highlight>
                <a:srgbClr val="FFFFFF"/>
              </a:highlight>
              <a:latin typeface="Century Gothic"/>
              <a:ea typeface="Century Gothic"/>
              <a:cs typeface="Century Gothic"/>
              <a:sym typeface="Century Gothic"/>
            </a:endParaRPr>
          </a:p>
        </p:txBody>
      </p:sp>
      <p:cxnSp>
        <p:nvCxnSpPr>
          <p:cNvPr id="62" name="Google Shape;62;g28b3b1124a6_0_3"/>
          <p:cNvCxnSpPr/>
          <p:nvPr/>
        </p:nvCxnSpPr>
        <p:spPr>
          <a:xfrm rot="10800000" flipH="1">
            <a:off x="1605375" y="828750"/>
            <a:ext cx="5960400" cy="9600"/>
          </a:xfrm>
          <a:prstGeom prst="straightConnector1">
            <a:avLst/>
          </a:prstGeom>
          <a:noFill/>
          <a:ln w="28575" cap="flat" cmpd="sng">
            <a:solidFill>
              <a:srgbClr val="0E3A7D"/>
            </a:solidFill>
            <a:prstDash val="solid"/>
            <a:round/>
            <a:headEnd type="none" w="med" len="med"/>
            <a:tailEnd type="none" w="med" len="med"/>
          </a:ln>
        </p:spPr>
      </p:cxnSp>
      <p:cxnSp>
        <p:nvCxnSpPr>
          <p:cNvPr id="63" name="Google Shape;63;g28b3b1124a6_0_3"/>
          <p:cNvCxnSpPr>
            <a:endCxn id="61" idx="0"/>
          </p:cNvCxnSpPr>
          <p:nvPr/>
        </p:nvCxnSpPr>
        <p:spPr>
          <a:xfrm>
            <a:off x="7553500" y="827675"/>
            <a:ext cx="1800" cy="281100"/>
          </a:xfrm>
          <a:prstGeom prst="straightConnector1">
            <a:avLst/>
          </a:prstGeom>
          <a:noFill/>
          <a:ln w="28575" cap="flat" cmpd="sng">
            <a:solidFill>
              <a:srgbClr val="0E3A7D"/>
            </a:solidFill>
            <a:prstDash val="solid"/>
            <a:round/>
            <a:headEnd type="none" w="med" len="med"/>
            <a:tailEnd type="none" w="med" len="med"/>
          </a:ln>
        </p:spPr>
      </p:cxnSp>
      <p:cxnSp>
        <p:nvCxnSpPr>
          <p:cNvPr id="64" name="Google Shape;64;g28b3b1124a6_0_3"/>
          <p:cNvCxnSpPr>
            <a:endCxn id="60" idx="0"/>
          </p:cNvCxnSpPr>
          <p:nvPr/>
        </p:nvCxnSpPr>
        <p:spPr>
          <a:xfrm>
            <a:off x="4353725" y="692050"/>
            <a:ext cx="2100" cy="270300"/>
          </a:xfrm>
          <a:prstGeom prst="straightConnector1">
            <a:avLst/>
          </a:prstGeom>
          <a:noFill/>
          <a:ln w="28575" cap="flat" cmpd="sng">
            <a:solidFill>
              <a:srgbClr val="0E3A7D"/>
            </a:solidFill>
            <a:prstDash val="solid"/>
            <a:round/>
            <a:headEnd type="none" w="med" len="med"/>
            <a:tailEnd type="none" w="med" len="med"/>
          </a:ln>
        </p:spPr>
      </p:cxnSp>
      <p:cxnSp>
        <p:nvCxnSpPr>
          <p:cNvPr id="65" name="Google Shape;65;g28b3b1124a6_0_3"/>
          <p:cNvCxnSpPr>
            <a:endCxn id="59" idx="0"/>
          </p:cNvCxnSpPr>
          <p:nvPr/>
        </p:nvCxnSpPr>
        <p:spPr>
          <a:xfrm>
            <a:off x="1602750" y="827738"/>
            <a:ext cx="900" cy="253800"/>
          </a:xfrm>
          <a:prstGeom prst="straightConnector1">
            <a:avLst/>
          </a:prstGeom>
          <a:noFill/>
          <a:ln w="28575" cap="flat" cmpd="sng">
            <a:solidFill>
              <a:srgbClr val="0E3A7D"/>
            </a:solidFill>
            <a:prstDash val="solid"/>
            <a:round/>
            <a:headEnd type="none" w="med" len="med"/>
            <a:tailEnd type="none" w="med" len="med"/>
          </a:ln>
        </p:spPr>
      </p:cxnSp>
      <p:pic>
        <p:nvPicPr>
          <p:cNvPr id="66" name="Google Shape;66;g28b3b1124a6_0_3"/>
          <p:cNvPicPr preferRelativeResize="0"/>
          <p:nvPr/>
        </p:nvPicPr>
        <p:blipFill>
          <a:blip r:embed="rId5">
            <a:alphaModFix/>
          </a:blip>
          <a:stretch>
            <a:fillRect/>
          </a:stretch>
        </p:blipFill>
        <p:spPr>
          <a:xfrm>
            <a:off x="3688425" y="2477850"/>
            <a:ext cx="1748399" cy="2390600"/>
          </a:xfrm>
          <a:prstGeom prst="rect">
            <a:avLst/>
          </a:prstGeom>
          <a:noFill/>
          <a:ln w="28575" cap="flat" cmpd="sng">
            <a:solidFill>
              <a:srgbClr val="0E3A7D"/>
            </a:solidFill>
            <a:prstDash val="solid"/>
            <a:round/>
            <a:headEnd type="none" w="sm" len="sm"/>
            <a:tailEnd type="none" w="sm" len="sm"/>
          </a:ln>
        </p:spPr>
      </p:pic>
      <p:sp>
        <p:nvSpPr>
          <p:cNvPr id="67" name="Google Shape;67;g28b3b1124a6_0_3"/>
          <p:cNvSpPr txBox="1"/>
          <p:nvPr/>
        </p:nvSpPr>
        <p:spPr>
          <a:xfrm>
            <a:off x="6364675" y="1479950"/>
            <a:ext cx="20031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50">
                <a:solidFill>
                  <a:srgbClr val="202124"/>
                </a:solidFill>
                <a:highlight>
                  <a:srgbClr val="FFFFFF"/>
                </a:highlight>
                <a:latin typeface="Century Gothic"/>
                <a:ea typeface="Century Gothic"/>
                <a:cs typeface="Century Gothic"/>
                <a:sym typeface="Century Gothic"/>
              </a:rPr>
              <a:t>A place where no one has lived before that people choose to make a community.</a:t>
            </a:r>
            <a:endParaRPr sz="950">
              <a:solidFill>
                <a:srgbClr val="202124"/>
              </a:solidFill>
              <a:highlight>
                <a:srgbClr val="FFFFFF"/>
              </a:highlight>
              <a:latin typeface="Century Gothic"/>
              <a:ea typeface="Century Gothic"/>
              <a:cs typeface="Century Gothic"/>
              <a:sym typeface="Century Gothic"/>
            </a:endParaRPr>
          </a:p>
        </p:txBody>
      </p:sp>
      <p:pic>
        <p:nvPicPr>
          <p:cNvPr id="68" name="Google Shape;68;g28b3b1124a6_0_3"/>
          <p:cNvPicPr preferRelativeResize="0"/>
          <p:nvPr/>
        </p:nvPicPr>
        <p:blipFill>
          <a:blip r:embed="rId6">
            <a:alphaModFix/>
          </a:blip>
          <a:stretch>
            <a:fillRect/>
          </a:stretch>
        </p:blipFill>
        <p:spPr>
          <a:xfrm>
            <a:off x="5512651" y="3119351"/>
            <a:ext cx="1748400" cy="941438"/>
          </a:xfrm>
          <a:prstGeom prst="rect">
            <a:avLst/>
          </a:prstGeom>
          <a:noFill/>
          <a:ln>
            <a:noFill/>
          </a:ln>
        </p:spPr>
      </p:pic>
      <p:pic>
        <p:nvPicPr>
          <p:cNvPr id="69" name="Google Shape;69;g28b3b1124a6_0_3"/>
          <p:cNvPicPr preferRelativeResize="0"/>
          <p:nvPr/>
        </p:nvPicPr>
        <p:blipFill>
          <a:blip r:embed="rId7">
            <a:alphaModFix/>
          </a:blip>
          <a:stretch>
            <a:fillRect/>
          </a:stretch>
        </p:blipFill>
        <p:spPr>
          <a:xfrm>
            <a:off x="7253625" y="3966299"/>
            <a:ext cx="1665175" cy="962686"/>
          </a:xfrm>
          <a:prstGeom prst="rect">
            <a:avLst/>
          </a:prstGeom>
          <a:solidFill>
            <a:schemeClr val="lt1"/>
          </a:solidFill>
          <a:ln w="38100" cap="flat" cmpd="sng">
            <a:solidFill>
              <a:srgbClr val="0E3A7D"/>
            </a:solidFill>
            <a:prstDash val="solid"/>
            <a:round/>
            <a:headEnd type="none" w="sm" len="sm"/>
            <a:tailEnd type="none" w="sm" len="sm"/>
          </a:ln>
        </p:spPr>
      </p:pic>
      <p:pic>
        <p:nvPicPr>
          <p:cNvPr id="70" name="Google Shape;70;g28b3b1124a6_0_3"/>
          <p:cNvPicPr preferRelativeResize="0"/>
          <p:nvPr/>
        </p:nvPicPr>
        <p:blipFill rotWithShape="1">
          <a:blip r:embed="rId8">
            <a:alphaModFix/>
          </a:blip>
          <a:srcRect/>
          <a:stretch/>
        </p:blipFill>
        <p:spPr>
          <a:xfrm>
            <a:off x="2824775" y="3230150"/>
            <a:ext cx="491725" cy="4830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8b293d716a_0_19"/>
          <p:cNvSpPr/>
          <p:nvPr/>
        </p:nvSpPr>
        <p:spPr>
          <a:xfrm>
            <a:off x="65850" y="92400"/>
            <a:ext cx="9012300" cy="4958700"/>
          </a:xfrm>
          <a:prstGeom prst="rect">
            <a:avLst/>
          </a:prstGeom>
          <a:solidFill>
            <a:schemeClr val="lt1"/>
          </a:solidFill>
          <a:ln w="28575" cap="flat" cmpd="sng">
            <a:solidFill>
              <a:srgbClr val="00963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76" name="Google Shape;76;g28b293d716a_0_19"/>
          <p:cNvGraphicFramePr/>
          <p:nvPr/>
        </p:nvGraphicFramePr>
        <p:xfrm>
          <a:off x="120525" y="160450"/>
          <a:ext cx="3000000" cy="3000000"/>
        </p:xfrm>
        <a:graphic>
          <a:graphicData uri="http://schemas.openxmlformats.org/drawingml/2006/table">
            <a:tbl>
              <a:tblPr>
                <a:noFill/>
                <a:tableStyleId>{E3EA1A53-0118-4CFB-B177-C3D04B3D94A7}</a:tableStyleId>
              </a:tblPr>
              <a:tblGrid>
                <a:gridCol w="905775">
                  <a:extLst>
                    <a:ext uri="{9D8B030D-6E8A-4147-A177-3AD203B41FA5}">
                      <a16:colId xmlns:a16="http://schemas.microsoft.com/office/drawing/2014/main" val="20000"/>
                    </a:ext>
                  </a:extLst>
                </a:gridCol>
                <a:gridCol w="3383300">
                  <a:extLst>
                    <a:ext uri="{9D8B030D-6E8A-4147-A177-3AD203B41FA5}">
                      <a16:colId xmlns:a16="http://schemas.microsoft.com/office/drawing/2014/main" val="20001"/>
                    </a:ext>
                  </a:extLst>
                </a:gridCol>
              </a:tblGrid>
              <a:tr h="540200">
                <a:tc gridSpan="2">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00963C"/>
                          </a:solidFill>
                        </a:rPr>
                        <a:t>Vocabulary</a:t>
                      </a:r>
                      <a:endParaRPr sz="1400" b="1" u="none" strike="noStrike" cap="none">
                        <a:solidFill>
                          <a:srgbClr val="00963C"/>
                        </a:solidFill>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57475">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Capital City </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A city where the region’s government is located.</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1"/>
                  </a:ext>
                </a:extLst>
              </a:tr>
              <a:tr h="727400">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City </a:t>
                      </a:r>
                      <a:endParaRPr sz="900" b="1">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900" b="1">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solidFill>
                            <a:schemeClr val="dk1"/>
                          </a:solidFill>
                          <a:highlight>
                            <a:srgbClr val="FFFFFF"/>
                          </a:highlight>
                          <a:latin typeface="Century Gothic"/>
                          <a:ea typeface="Century Gothic"/>
                          <a:cs typeface="Century Gothic"/>
                          <a:sym typeface="Century Gothic"/>
                        </a:rPr>
                        <a:t>A city is bigger and a busier area. People live in small apartments buildings and very few people live in houses. It has very high traffic and you will hardly see any farms around. The population of a city is higher than a town.</a:t>
                      </a:r>
                      <a:endParaRPr sz="900" u="none" strike="noStrike" cap="none">
                        <a:solidFill>
                          <a:schemeClr val="dk1"/>
                        </a:solidFill>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2"/>
                  </a:ext>
                </a:extLst>
              </a:tr>
              <a:tr h="357475">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Community</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A group of people with the same things in common.</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3"/>
                  </a:ext>
                </a:extLst>
              </a:tr>
              <a:tr h="528500">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Human Geography</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This focuses on where people live, what they do and how they use the land. </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4"/>
                  </a:ext>
                </a:extLst>
              </a:tr>
              <a:tr h="357475">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Local </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Existing or belonging to an area that you live. </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5"/>
                  </a:ext>
                </a:extLst>
              </a:tr>
              <a:tr h="357475">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Locality</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A place and its surroundings.  </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6"/>
                  </a:ext>
                </a:extLst>
              </a:tr>
              <a:tr h="528500">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Physical Geography</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latin typeface="Century Gothic"/>
                          <a:ea typeface="Century Gothic"/>
                          <a:cs typeface="Century Gothic"/>
                          <a:sym typeface="Century Gothic"/>
                        </a:rPr>
                        <a:t>Study of the Earth’s natural features. </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7"/>
                  </a:ext>
                </a:extLst>
              </a:tr>
              <a:tr h="528500">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Town</a:t>
                      </a:r>
                      <a:endParaRPr sz="900" b="1"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solidFill>
                            <a:srgbClr val="040C28"/>
                          </a:solidFill>
                          <a:latin typeface="Century Gothic"/>
                          <a:ea typeface="Century Gothic"/>
                          <a:cs typeface="Century Gothic"/>
                          <a:sym typeface="Century Gothic"/>
                        </a:rPr>
                        <a:t>A built-up area where people live. </a:t>
                      </a:r>
                      <a:endParaRPr sz="900">
                        <a:solidFill>
                          <a:srgbClr val="040C28"/>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GB" sz="900">
                          <a:solidFill>
                            <a:srgbClr val="040C28"/>
                          </a:solidFill>
                          <a:latin typeface="Century Gothic"/>
                          <a:ea typeface="Century Gothic"/>
                          <a:cs typeface="Century Gothic"/>
                          <a:sym typeface="Century Gothic"/>
                        </a:rPr>
                        <a:t>It is larger than a village and generally smaller than a city</a:t>
                      </a:r>
                      <a:r>
                        <a:rPr lang="en-GB" sz="900">
                          <a:solidFill>
                            <a:srgbClr val="4D5156"/>
                          </a:solidFill>
                          <a:highlight>
                            <a:srgbClr val="FFFFFF"/>
                          </a:highlight>
                          <a:latin typeface="Century Gothic"/>
                          <a:ea typeface="Century Gothic"/>
                          <a:cs typeface="Century Gothic"/>
                          <a:sym typeface="Century Gothic"/>
                        </a:rPr>
                        <a:t>.</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8"/>
                  </a:ext>
                </a:extLst>
              </a:tr>
              <a:tr h="528500">
                <a:tc>
                  <a:txBody>
                    <a:bodyPr/>
                    <a:lstStyle/>
                    <a:p>
                      <a:pPr marL="0" marR="0" lvl="0" indent="0" algn="l" rtl="0">
                        <a:lnSpc>
                          <a:spcPct val="100000"/>
                        </a:lnSpc>
                        <a:spcBef>
                          <a:spcPts val="0"/>
                        </a:spcBef>
                        <a:spcAft>
                          <a:spcPts val="0"/>
                        </a:spcAft>
                        <a:buClr>
                          <a:srgbClr val="000000"/>
                        </a:buClr>
                        <a:buSzPts val="1400"/>
                        <a:buFont typeface="Arial"/>
                        <a:buNone/>
                      </a:pPr>
                      <a:r>
                        <a:rPr lang="en-GB" sz="900" b="1">
                          <a:latin typeface="Century Gothic"/>
                          <a:ea typeface="Century Gothic"/>
                          <a:cs typeface="Century Gothic"/>
                          <a:sym typeface="Century Gothic"/>
                        </a:rPr>
                        <a:t>Village</a:t>
                      </a:r>
                      <a:endParaRPr sz="900" b="1">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900" b="1">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900">
                          <a:solidFill>
                            <a:srgbClr val="040C28"/>
                          </a:solidFill>
                          <a:latin typeface="Century Gothic"/>
                          <a:ea typeface="Century Gothic"/>
                          <a:cs typeface="Century Gothic"/>
                          <a:sym typeface="Century Gothic"/>
                        </a:rPr>
                        <a:t>A community made up of a small number of houses that is often found in a rural area</a:t>
                      </a:r>
                      <a:r>
                        <a:rPr lang="en-GB" sz="900">
                          <a:solidFill>
                            <a:srgbClr val="202124"/>
                          </a:solidFill>
                          <a:highlight>
                            <a:srgbClr val="FFFFFF"/>
                          </a:highlight>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91425" marR="91425" marT="91425" marB="91425">
                    <a:lnL w="19050" cap="flat" cmpd="sng">
                      <a:solidFill>
                        <a:srgbClr val="0E3A7D"/>
                      </a:solidFill>
                      <a:prstDash val="solid"/>
                      <a:round/>
                      <a:headEnd type="none" w="sm" len="sm"/>
                      <a:tailEnd type="none" w="sm" len="sm"/>
                    </a:lnL>
                    <a:lnR w="19050" cap="flat" cmpd="sng">
                      <a:solidFill>
                        <a:srgbClr val="0E3A7D"/>
                      </a:solidFill>
                      <a:prstDash val="solid"/>
                      <a:round/>
                      <a:headEnd type="none" w="sm" len="sm"/>
                      <a:tailEnd type="none" w="sm" len="sm"/>
                    </a:lnR>
                    <a:lnT w="19050" cap="flat" cmpd="sng">
                      <a:solidFill>
                        <a:srgbClr val="0E3A7D"/>
                      </a:solidFill>
                      <a:prstDash val="solid"/>
                      <a:round/>
                      <a:headEnd type="none" w="sm" len="sm"/>
                      <a:tailEnd type="none" w="sm" len="sm"/>
                    </a:lnT>
                    <a:lnB w="19050" cap="flat" cmpd="sng">
                      <a:solidFill>
                        <a:srgbClr val="0E3A7D"/>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77" name="Google Shape;77;g28b293d716a_0_19"/>
          <p:cNvPicPr preferRelativeResize="0"/>
          <p:nvPr/>
        </p:nvPicPr>
        <p:blipFill rotWithShape="1">
          <a:blip r:embed="rId3">
            <a:alphaModFix/>
          </a:blip>
          <a:srcRect/>
          <a:stretch/>
        </p:blipFill>
        <p:spPr>
          <a:xfrm>
            <a:off x="3931601" y="204150"/>
            <a:ext cx="361375" cy="447900"/>
          </a:xfrm>
          <a:prstGeom prst="rect">
            <a:avLst/>
          </a:prstGeom>
          <a:noFill/>
          <a:ln>
            <a:noFill/>
          </a:ln>
        </p:spPr>
      </p:pic>
      <p:pic>
        <p:nvPicPr>
          <p:cNvPr id="78" name="Google Shape;78;g28b293d716a_0_19"/>
          <p:cNvPicPr preferRelativeResize="0"/>
          <p:nvPr/>
        </p:nvPicPr>
        <p:blipFill rotWithShape="1">
          <a:blip r:embed="rId4">
            <a:alphaModFix/>
          </a:blip>
          <a:srcRect t="24075"/>
          <a:stretch/>
        </p:blipFill>
        <p:spPr>
          <a:xfrm>
            <a:off x="414675" y="6218475"/>
            <a:ext cx="884500" cy="447901"/>
          </a:xfrm>
          <a:prstGeom prst="rect">
            <a:avLst/>
          </a:prstGeom>
          <a:noFill/>
          <a:ln>
            <a:noFill/>
          </a:ln>
        </p:spPr>
      </p:pic>
      <p:sp>
        <p:nvSpPr>
          <p:cNvPr id="79" name="Google Shape;79;g28b293d716a_0_19"/>
          <p:cNvSpPr txBox="1"/>
          <p:nvPr/>
        </p:nvSpPr>
        <p:spPr>
          <a:xfrm>
            <a:off x="5435325" y="271550"/>
            <a:ext cx="2682600" cy="447900"/>
          </a:xfrm>
          <a:prstGeom prst="rect">
            <a:avLst/>
          </a:prstGeom>
          <a:noFill/>
          <a:ln w="19050"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chemeClr val="dk1"/>
                </a:solidFill>
              </a:rPr>
              <a:t>Type of settlement</a:t>
            </a:r>
            <a:endParaRPr sz="2000">
              <a:solidFill>
                <a:schemeClr val="dk1"/>
              </a:solidFill>
            </a:endParaRPr>
          </a:p>
        </p:txBody>
      </p:sp>
      <p:cxnSp>
        <p:nvCxnSpPr>
          <p:cNvPr id="80" name="Google Shape;80;g28b293d716a_0_19"/>
          <p:cNvCxnSpPr>
            <a:endCxn id="81" idx="0"/>
          </p:cNvCxnSpPr>
          <p:nvPr/>
        </p:nvCxnSpPr>
        <p:spPr>
          <a:xfrm>
            <a:off x="6767925" y="719450"/>
            <a:ext cx="3300" cy="484200"/>
          </a:xfrm>
          <a:prstGeom prst="straightConnector1">
            <a:avLst/>
          </a:prstGeom>
          <a:noFill/>
          <a:ln w="28575" cap="flat" cmpd="sng">
            <a:solidFill>
              <a:srgbClr val="0E3A7D"/>
            </a:solidFill>
            <a:prstDash val="solid"/>
            <a:round/>
            <a:headEnd type="none" w="med" len="med"/>
            <a:tailEnd type="none" w="med" len="med"/>
          </a:ln>
        </p:spPr>
      </p:cxnSp>
      <p:cxnSp>
        <p:nvCxnSpPr>
          <p:cNvPr id="82" name="Google Shape;82;g28b293d716a_0_19"/>
          <p:cNvCxnSpPr/>
          <p:nvPr/>
        </p:nvCxnSpPr>
        <p:spPr>
          <a:xfrm>
            <a:off x="5143725" y="961550"/>
            <a:ext cx="3265800" cy="0"/>
          </a:xfrm>
          <a:prstGeom prst="straightConnector1">
            <a:avLst/>
          </a:prstGeom>
          <a:noFill/>
          <a:ln w="19050" cap="flat" cmpd="sng">
            <a:solidFill>
              <a:srgbClr val="0E3A7D"/>
            </a:solidFill>
            <a:prstDash val="solid"/>
            <a:round/>
            <a:headEnd type="none" w="med" len="med"/>
            <a:tailEnd type="none" w="med" len="med"/>
          </a:ln>
        </p:spPr>
      </p:cxnSp>
      <p:cxnSp>
        <p:nvCxnSpPr>
          <p:cNvPr id="83" name="Google Shape;83;g28b293d716a_0_19"/>
          <p:cNvCxnSpPr/>
          <p:nvPr/>
        </p:nvCxnSpPr>
        <p:spPr>
          <a:xfrm>
            <a:off x="5143725" y="961550"/>
            <a:ext cx="6300" cy="242100"/>
          </a:xfrm>
          <a:prstGeom prst="straightConnector1">
            <a:avLst/>
          </a:prstGeom>
          <a:noFill/>
          <a:ln w="28575" cap="flat" cmpd="sng">
            <a:solidFill>
              <a:srgbClr val="0E3A7D"/>
            </a:solidFill>
            <a:prstDash val="solid"/>
            <a:round/>
            <a:headEnd type="none" w="med" len="med"/>
            <a:tailEnd type="none" w="med" len="med"/>
          </a:ln>
        </p:spPr>
      </p:cxnSp>
      <p:cxnSp>
        <p:nvCxnSpPr>
          <p:cNvPr id="84" name="Google Shape;84;g28b293d716a_0_19"/>
          <p:cNvCxnSpPr/>
          <p:nvPr/>
        </p:nvCxnSpPr>
        <p:spPr>
          <a:xfrm>
            <a:off x="8392425" y="961550"/>
            <a:ext cx="6300" cy="242100"/>
          </a:xfrm>
          <a:prstGeom prst="straightConnector1">
            <a:avLst/>
          </a:prstGeom>
          <a:noFill/>
          <a:ln w="28575" cap="flat" cmpd="sng">
            <a:solidFill>
              <a:srgbClr val="0E3A7D"/>
            </a:solidFill>
            <a:prstDash val="solid"/>
            <a:round/>
            <a:headEnd type="none" w="med" len="med"/>
            <a:tailEnd type="none" w="med" len="med"/>
          </a:ln>
        </p:spPr>
      </p:cxnSp>
      <p:sp>
        <p:nvSpPr>
          <p:cNvPr id="85" name="Google Shape;85;g28b293d716a_0_19"/>
          <p:cNvSpPr txBox="1"/>
          <p:nvPr/>
        </p:nvSpPr>
        <p:spPr>
          <a:xfrm>
            <a:off x="4572000" y="1203650"/>
            <a:ext cx="1158000" cy="369600"/>
          </a:xfrm>
          <a:prstGeom prst="rect">
            <a:avLst/>
          </a:prstGeom>
          <a:noFill/>
          <a:ln w="19050"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t>Village</a:t>
            </a:r>
            <a:endParaRPr/>
          </a:p>
        </p:txBody>
      </p:sp>
      <p:sp>
        <p:nvSpPr>
          <p:cNvPr id="81" name="Google Shape;81;g28b293d716a_0_19"/>
          <p:cNvSpPr txBox="1"/>
          <p:nvPr/>
        </p:nvSpPr>
        <p:spPr>
          <a:xfrm>
            <a:off x="6188025" y="1203650"/>
            <a:ext cx="1166400" cy="369600"/>
          </a:xfrm>
          <a:prstGeom prst="rect">
            <a:avLst/>
          </a:prstGeom>
          <a:noFill/>
          <a:ln w="19050"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t>Town</a:t>
            </a:r>
            <a:endParaRPr/>
          </a:p>
        </p:txBody>
      </p:sp>
      <p:sp>
        <p:nvSpPr>
          <p:cNvPr id="86" name="Google Shape;86;g28b293d716a_0_19"/>
          <p:cNvSpPr txBox="1"/>
          <p:nvPr/>
        </p:nvSpPr>
        <p:spPr>
          <a:xfrm>
            <a:off x="7812375" y="1203650"/>
            <a:ext cx="1166400" cy="369600"/>
          </a:xfrm>
          <a:prstGeom prst="rect">
            <a:avLst/>
          </a:prstGeom>
          <a:noFill/>
          <a:ln w="19050" cap="flat" cmpd="sng">
            <a:solidFill>
              <a:srgbClr val="00963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t>City</a:t>
            </a:r>
            <a:endParaRPr/>
          </a:p>
        </p:txBody>
      </p:sp>
      <p:pic>
        <p:nvPicPr>
          <p:cNvPr id="87" name="Google Shape;87;g28b293d716a_0_19"/>
          <p:cNvPicPr preferRelativeResize="0"/>
          <p:nvPr/>
        </p:nvPicPr>
        <p:blipFill>
          <a:blip r:embed="rId5">
            <a:alphaModFix/>
          </a:blip>
          <a:stretch>
            <a:fillRect/>
          </a:stretch>
        </p:blipFill>
        <p:spPr>
          <a:xfrm>
            <a:off x="4519526" y="1637200"/>
            <a:ext cx="1326199" cy="871925"/>
          </a:xfrm>
          <a:prstGeom prst="rect">
            <a:avLst/>
          </a:prstGeom>
          <a:noFill/>
          <a:ln w="9525" cap="flat" cmpd="sng">
            <a:solidFill>
              <a:srgbClr val="00963C"/>
            </a:solidFill>
            <a:prstDash val="solid"/>
            <a:round/>
            <a:headEnd type="none" w="sm" len="sm"/>
            <a:tailEnd type="none" w="sm" len="sm"/>
          </a:ln>
        </p:spPr>
      </p:pic>
      <p:pic>
        <p:nvPicPr>
          <p:cNvPr id="88" name="Google Shape;88;g28b293d716a_0_19"/>
          <p:cNvPicPr preferRelativeResize="0"/>
          <p:nvPr/>
        </p:nvPicPr>
        <p:blipFill>
          <a:blip r:embed="rId6">
            <a:alphaModFix/>
          </a:blip>
          <a:stretch>
            <a:fillRect/>
          </a:stretch>
        </p:blipFill>
        <p:spPr>
          <a:xfrm>
            <a:off x="7693475" y="1651250"/>
            <a:ext cx="1326201" cy="828876"/>
          </a:xfrm>
          <a:prstGeom prst="rect">
            <a:avLst/>
          </a:prstGeom>
          <a:noFill/>
          <a:ln w="9525" cap="flat" cmpd="sng">
            <a:solidFill>
              <a:srgbClr val="00963C"/>
            </a:solidFill>
            <a:prstDash val="solid"/>
            <a:round/>
            <a:headEnd type="none" w="sm" len="sm"/>
            <a:tailEnd type="none" w="sm" len="sm"/>
          </a:ln>
        </p:spPr>
      </p:pic>
      <p:pic>
        <p:nvPicPr>
          <p:cNvPr id="89" name="Google Shape;89;g28b293d716a_0_19"/>
          <p:cNvPicPr preferRelativeResize="0"/>
          <p:nvPr/>
        </p:nvPicPr>
        <p:blipFill>
          <a:blip r:embed="rId7">
            <a:alphaModFix/>
          </a:blip>
          <a:stretch>
            <a:fillRect/>
          </a:stretch>
        </p:blipFill>
        <p:spPr>
          <a:xfrm>
            <a:off x="6008100" y="1633300"/>
            <a:ext cx="1543350" cy="871925"/>
          </a:xfrm>
          <a:prstGeom prst="rect">
            <a:avLst/>
          </a:prstGeom>
          <a:noFill/>
          <a:ln w="9525" cap="flat" cmpd="sng">
            <a:solidFill>
              <a:srgbClr val="00963C"/>
            </a:solidFill>
            <a:prstDash val="solid"/>
            <a:round/>
            <a:headEnd type="none" w="sm" len="sm"/>
            <a:tailEnd type="none" w="sm" len="sm"/>
          </a:ln>
        </p:spPr>
      </p:pic>
      <p:pic>
        <p:nvPicPr>
          <p:cNvPr id="90" name="Google Shape;90;g28b293d716a_0_19"/>
          <p:cNvPicPr preferRelativeResize="0"/>
          <p:nvPr/>
        </p:nvPicPr>
        <p:blipFill>
          <a:blip r:embed="rId8">
            <a:alphaModFix/>
          </a:blip>
          <a:stretch>
            <a:fillRect/>
          </a:stretch>
        </p:blipFill>
        <p:spPr>
          <a:xfrm>
            <a:off x="4519525" y="3056575"/>
            <a:ext cx="2248400" cy="1628479"/>
          </a:xfrm>
          <a:prstGeom prst="rect">
            <a:avLst/>
          </a:prstGeom>
          <a:noFill/>
          <a:ln>
            <a:noFill/>
          </a:ln>
        </p:spPr>
      </p:pic>
      <p:pic>
        <p:nvPicPr>
          <p:cNvPr id="91" name="Google Shape;91;g28b293d716a_0_19"/>
          <p:cNvPicPr preferRelativeResize="0"/>
          <p:nvPr/>
        </p:nvPicPr>
        <p:blipFill>
          <a:blip r:embed="rId9">
            <a:alphaModFix/>
          </a:blip>
          <a:stretch>
            <a:fillRect/>
          </a:stretch>
        </p:blipFill>
        <p:spPr>
          <a:xfrm>
            <a:off x="6877850" y="3093050"/>
            <a:ext cx="2100926" cy="1558397"/>
          </a:xfrm>
          <a:prstGeom prst="rect">
            <a:avLst/>
          </a:prstGeom>
          <a:solidFill>
            <a:schemeClr val="lt1"/>
          </a:solidFill>
          <a:ln w="28575" cap="flat" cmpd="sng">
            <a:solidFill>
              <a:srgbClr val="00963C"/>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On-screen Show (16:9)</PresentationFormat>
  <Paragraphs>47</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Century Gothic</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Boulton</dc:creator>
  <cp:lastModifiedBy>Joanne Boulton</cp:lastModifiedBy>
  <cp:revision>1</cp:revision>
  <dcterms:modified xsi:type="dcterms:W3CDTF">2025-09-24T12:34:30Z</dcterms:modified>
</cp:coreProperties>
</file>